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
      <p:font typeface="Nunito"/>
      <p:regular r:id="rId34"/>
      <p:bold r:id="rId35"/>
      <p:italic r:id="rId36"/>
      <p:boldItalic r:id="rId37"/>
    </p:embeddedFont>
    <p:embeddedFont>
      <p:font typeface="Comfortaa"/>
      <p:regular r:id="rId38"/>
      <p:bold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35" Type="http://schemas.openxmlformats.org/officeDocument/2006/relationships/font" Target="fonts/Nunito-bold.fntdata"/><Relationship Id="rId12" Type="http://schemas.openxmlformats.org/officeDocument/2006/relationships/slide" Target="slides/slide7.xml"/><Relationship Id="rId34" Type="http://schemas.openxmlformats.org/officeDocument/2006/relationships/font" Target="fonts/Nunito-regular.fntdata"/><Relationship Id="rId15" Type="http://schemas.openxmlformats.org/officeDocument/2006/relationships/slide" Target="slides/slide10.xml"/><Relationship Id="rId37" Type="http://schemas.openxmlformats.org/officeDocument/2006/relationships/font" Target="fonts/Nunito-boldItalic.fntdata"/><Relationship Id="rId14" Type="http://schemas.openxmlformats.org/officeDocument/2006/relationships/slide" Target="slides/slide9.xml"/><Relationship Id="rId36" Type="http://schemas.openxmlformats.org/officeDocument/2006/relationships/font" Target="fonts/Nunito-italic.fntdata"/><Relationship Id="rId17" Type="http://schemas.openxmlformats.org/officeDocument/2006/relationships/slide" Target="slides/slide12.xml"/><Relationship Id="rId39" Type="http://schemas.openxmlformats.org/officeDocument/2006/relationships/font" Target="fonts/Comfortaa-bold.fntdata"/><Relationship Id="rId16" Type="http://schemas.openxmlformats.org/officeDocument/2006/relationships/slide" Target="slides/slide11.xml"/><Relationship Id="rId38" Type="http://schemas.openxmlformats.org/officeDocument/2006/relationships/font" Target="fonts/Comfortaa-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g7c7718ab7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c7718ab7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c76070f8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c76070f8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7c76070f8c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7c76070f8c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7c76070f8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7c76070f8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7c53acfb7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7c53acfb7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c53acfb7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c53acfb7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7c53acfb7d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7c53acfb7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7c53acfb7d_3_4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 name="Google Shape;182;g7c53acfb7d_3_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c76071066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c76071066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7c76071066_8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7c76071066_8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7c7718ab77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7c7718ab77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7c76071066_8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7c76071066_8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c76071066_2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c76071066_2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7c76071066_2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7c76071066_2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Google Shape;221;g7c7718ab77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7c7718ab77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7c7718ab77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7c7718ab77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7c7607106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c7607106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9" name="Shape 99"/>
        <p:cNvGrpSpPr/>
        <p:nvPr/>
      </p:nvGrpSpPr>
      <p:grpSpPr>
        <a:xfrm>
          <a:off x="0" y="0"/>
          <a:ext cx="0" cy="0"/>
          <a:chOff x="0" y="0"/>
          <a:chExt cx="0" cy="0"/>
        </a:xfrm>
      </p:grpSpPr>
      <p:sp>
        <p:nvSpPr>
          <p:cNvPr id="100" name="Google Shape;100;g7c7607106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7c7607106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7c76071066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c76071066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7c76071066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c76071066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7c76071066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c76071066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c76070f8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c76070f8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c76070f8c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c76070f8c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460950" y="35479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u="sng">
                <a:solidFill>
                  <a:srgbClr val="FFFF00"/>
                </a:solidFill>
              </a:rPr>
              <a:t>INTRODUCTION</a:t>
            </a:r>
            <a:endParaRPr u="sng">
              <a:solidFill>
                <a:srgbClr val="FFFF00"/>
              </a:solidFill>
            </a:endParaRPr>
          </a:p>
        </p:txBody>
      </p:sp>
      <p:sp>
        <p:nvSpPr>
          <p:cNvPr id="86" name="Google Shape;86;p13"/>
          <p:cNvSpPr txBox="1"/>
          <p:nvPr>
            <p:ph idx="1" type="subTitle"/>
          </p:nvPr>
        </p:nvSpPr>
        <p:spPr>
          <a:xfrm>
            <a:off x="460950" y="1544150"/>
            <a:ext cx="8222100" cy="311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	</a:t>
            </a:r>
            <a:r>
              <a:rPr lang="en" sz="2400">
                <a:solidFill>
                  <a:srgbClr val="000000"/>
                </a:solidFill>
              </a:rPr>
              <a:t>The very purpose and main function of education is the development of an all round and well balanced personality of the students .</a:t>
            </a:r>
            <a:endParaRPr sz="2400">
              <a:solidFill>
                <a:srgbClr val="000000"/>
              </a:solidFill>
            </a:endParaRPr>
          </a:p>
          <a:p>
            <a:pPr indent="0" lvl="0" marL="0" rtl="0" algn="l">
              <a:spcBef>
                <a:spcPts val="0"/>
              </a:spcBef>
              <a:spcAft>
                <a:spcPts val="0"/>
              </a:spcAft>
              <a:buNone/>
            </a:pPr>
            <a:r>
              <a:rPr lang="en" sz="2400">
                <a:solidFill>
                  <a:srgbClr val="000000"/>
                </a:solidFill>
              </a:rPr>
              <a:t>	The other aspect of their personality like physical, emotional, social and spiritual are not properly developed in providing for the growth of attitudes, habits, values, skills and interests among the pupils. It is here that the importance of Value education comes in.</a:t>
            </a:r>
            <a:endParaRPr sz="2400">
              <a:solidFill>
                <a:srgbClr val="0000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2"/>
          <p:cNvSpPr txBox="1"/>
          <p:nvPr>
            <p:ph type="title"/>
          </p:nvPr>
        </p:nvSpPr>
        <p:spPr>
          <a:xfrm>
            <a:off x="1379825" y="13065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r>
              <a:rPr lang="en"/>
              <a:t>Human Heritage</a:t>
            </a:r>
            <a:br>
              <a:rPr lang="en"/>
            </a:br>
            <a:endParaRPr/>
          </a:p>
        </p:txBody>
      </p:sp>
      <p:sp>
        <p:nvSpPr>
          <p:cNvPr id="142" name="Google Shape;142;p22"/>
          <p:cNvSpPr txBox="1"/>
          <p:nvPr>
            <p:ph idx="1" type="body"/>
          </p:nvPr>
        </p:nvSpPr>
        <p:spPr>
          <a:xfrm>
            <a:off x="114500" y="557675"/>
            <a:ext cx="8520600" cy="4007100"/>
          </a:xfrm>
          <a:prstGeom prst="rect">
            <a:avLst/>
          </a:prstGeom>
        </p:spPr>
        <p:txBody>
          <a:bodyPr anchorCtr="0" anchor="t" bIns="91425" lIns="91425" spcFirstLastPara="1" rIns="91425" wrap="square" tIns="91425">
            <a:noAutofit/>
          </a:bodyPr>
          <a:lstStyle/>
          <a:p>
            <a:pPr indent="-342900" lvl="0" marL="457200" rtl="0" algn="l">
              <a:spcBef>
                <a:spcPts val="500"/>
              </a:spcBef>
              <a:spcAft>
                <a:spcPts val="0"/>
              </a:spcAft>
              <a:buSzPts val="1800"/>
              <a:buFont typeface="Arial"/>
              <a:buChar char="★"/>
            </a:pPr>
            <a:r>
              <a:rPr lang="en" sz="1500">
                <a:solidFill>
                  <a:srgbClr val="FFFFFF"/>
                </a:solidFill>
                <a:latin typeface="Arial"/>
                <a:ea typeface="Arial"/>
                <a:cs typeface="Arial"/>
                <a:sym typeface="Arial"/>
              </a:rPr>
              <a:t></a:t>
            </a:r>
            <a:r>
              <a:rPr lang="en" sz="1900">
                <a:solidFill>
                  <a:srgbClr val="0F496F"/>
                </a:solidFill>
                <a:latin typeface="Arial"/>
                <a:ea typeface="Arial"/>
                <a:cs typeface="Arial"/>
                <a:sym typeface="Arial"/>
              </a:rPr>
              <a:t>The “common heritage of mankind” also known as Human heritage is an ethical concept. It establishes that some localities belong to all humanity and that their resources are available for everyone’s use and benefit, taking into account future generations and the needs of developing countries.</a:t>
            </a:r>
            <a:endParaRPr sz="1900">
              <a:solidFill>
                <a:srgbClr val="0F496F"/>
              </a:solidFill>
              <a:latin typeface="Arial"/>
              <a:ea typeface="Arial"/>
              <a:cs typeface="Arial"/>
              <a:sym typeface="Arial"/>
            </a:endParaRPr>
          </a:p>
          <a:p>
            <a:pPr indent="-349250" lvl="0" marL="457200" rtl="0" algn="l">
              <a:spcBef>
                <a:spcPts val="0"/>
              </a:spcBef>
              <a:spcAft>
                <a:spcPts val="0"/>
              </a:spcAft>
              <a:buClr>
                <a:srgbClr val="0F496F"/>
              </a:buClr>
              <a:buSzPts val="1900"/>
              <a:buFont typeface="Arial"/>
              <a:buChar char="★"/>
            </a:pPr>
            <a:r>
              <a:rPr lang="en" sz="1900">
                <a:solidFill>
                  <a:srgbClr val="0F496F"/>
                </a:solidFill>
                <a:latin typeface="Arial"/>
                <a:ea typeface="Arial"/>
                <a:cs typeface="Arial"/>
                <a:sym typeface="Arial"/>
              </a:rPr>
              <a:t>The earth itself is a heritage left to us by our ancestors for not only our own use but for the generations to come. There is much that is beautiful on our Earth - the undisturbed wilderness, a traditional rural landscape, the architecture of a traditional village or town, and the value of a historical monument or place of worship. These are all part of human heritage.</a:t>
            </a:r>
            <a:endParaRPr sz="1900">
              <a:solidFill>
                <a:srgbClr val="0F496F"/>
              </a:solidFill>
              <a:latin typeface="Arial"/>
              <a:ea typeface="Arial"/>
              <a:cs typeface="Arial"/>
              <a:sym typeface="Arial"/>
            </a:endParaRPr>
          </a:p>
          <a:p>
            <a:pPr indent="0" lvl="0" marL="0" rtl="0" algn="l">
              <a:spcBef>
                <a:spcPts val="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8" name="Google Shape;148;p23"/>
          <p:cNvSpPr txBox="1"/>
          <p:nvPr>
            <p:ph idx="1" type="body"/>
          </p:nvPr>
        </p:nvSpPr>
        <p:spPr>
          <a:xfrm>
            <a:off x="81625" y="572550"/>
            <a:ext cx="8520600" cy="3339000"/>
          </a:xfrm>
          <a:prstGeom prst="rect">
            <a:avLst/>
          </a:prstGeom>
        </p:spPr>
        <p:txBody>
          <a:bodyPr anchorCtr="0" anchor="t" bIns="91425" lIns="91425" spcFirstLastPara="1" rIns="91425" wrap="square" tIns="91425">
            <a:noAutofit/>
          </a:bodyPr>
          <a:lstStyle/>
          <a:p>
            <a:pPr indent="-342900" lvl="0" marL="457200" rtl="0" algn="l">
              <a:spcBef>
                <a:spcPts val="500"/>
              </a:spcBef>
              <a:spcAft>
                <a:spcPts val="0"/>
              </a:spcAft>
              <a:buSzPts val="1800"/>
              <a:buFont typeface="Arial"/>
              <a:buChar char="➔"/>
            </a:pPr>
            <a:r>
              <a:rPr lang="en" sz="1600">
                <a:solidFill>
                  <a:srgbClr val="FFFFFF"/>
                </a:solidFill>
                <a:latin typeface="Arial"/>
                <a:ea typeface="Arial"/>
                <a:cs typeface="Arial"/>
                <a:sym typeface="Arial"/>
              </a:rPr>
              <a:t></a:t>
            </a:r>
            <a:r>
              <a:rPr b="1" lang="en" sz="2000">
                <a:solidFill>
                  <a:srgbClr val="0F496F"/>
                </a:solidFill>
                <a:latin typeface="Arial"/>
                <a:ea typeface="Arial"/>
                <a:cs typeface="Arial"/>
                <a:sym typeface="Arial"/>
              </a:rPr>
              <a:t>We are all responsible for the heritage</a:t>
            </a:r>
            <a:endParaRPr b="1" sz="2000">
              <a:solidFill>
                <a:srgbClr val="0F496F"/>
              </a:solidFill>
              <a:latin typeface="Arial"/>
              <a:ea typeface="Arial"/>
              <a:cs typeface="Arial"/>
              <a:sym typeface="Arial"/>
            </a:endParaRPr>
          </a:p>
          <a:p>
            <a:pPr indent="0" lvl="0" marL="0" rtl="0" algn="l">
              <a:spcBef>
                <a:spcPts val="600"/>
              </a:spcBef>
              <a:spcAft>
                <a:spcPts val="0"/>
              </a:spcAft>
              <a:buNone/>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Every day, know-how of excellence disappear, historical anchors dissolve away in new consumption dictats . We are moving away from civilizations century-long traditions, swept along by a rich and abundantly creative world, in an ephemeral goal.</a:t>
            </a:r>
            <a:endParaRPr sz="2000">
              <a:solidFill>
                <a:srgbClr val="0F496F"/>
              </a:solidFill>
              <a:latin typeface="Arial"/>
              <a:ea typeface="Arial"/>
              <a:cs typeface="Arial"/>
              <a:sym typeface="Arial"/>
            </a:endParaRPr>
          </a:p>
          <a:p>
            <a:pPr indent="0" lvl="0" marL="0" rtl="0" algn="l">
              <a:spcBef>
                <a:spcPts val="600"/>
              </a:spcBef>
              <a:spcAft>
                <a:spcPts val="0"/>
              </a:spcAft>
              <a:buNone/>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Human Heritage wanted to bring together women and men who have proficiency of very specific and ancestral know-hows, and women and men thirst of culture, history of traditions, and uniqueness.</a:t>
            </a:r>
            <a:endParaRPr sz="2000">
              <a:solidFill>
                <a:srgbClr val="0F496F"/>
              </a:solidFill>
              <a:latin typeface="Arial"/>
              <a:ea typeface="Arial"/>
              <a:cs typeface="Arial"/>
              <a:sym typeface="Arial"/>
            </a:endParaRPr>
          </a:p>
          <a:p>
            <a:pPr indent="0" lvl="0" marL="0" rtl="0" algn="l">
              <a:spcBef>
                <a:spcPts val="600"/>
              </a:spcBef>
              <a:spcAft>
                <a:spcPts val="16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p24"/>
          <p:cNvSpPr txBox="1"/>
          <p:nvPr>
            <p:ph type="title"/>
          </p:nvPr>
        </p:nvSpPr>
        <p:spPr>
          <a:xfrm>
            <a:off x="-329175" y="813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54" name="Google Shape;154;p24"/>
          <p:cNvSpPr txBox="1"/>
          <p:nvPr>
            <p:ph idx="1" type="body"/>
          </p:nvPr>
        </p:nvSpPr>
        <p:spPr>
          <a:xfrm>
            <a:off x="0" y="375350"/>
            <a:ext cx="8520600" cy="33390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t/>
            </a:r>
            <a:endParaRPr sz="1600">
              <a:solidFill>
                <a:srgbClr val="000000"/>
              </a:solidFill>
              <a:latin typeface="Arial"/>
              <a:ea typeface="Arial"/>
              <a:cs typeface="Arial"/>
              <a:sym typeface="Arial"/>
            </a:endParaRPr>
          </a:p>
          <a:p>
            <a:pPr indent="0" lvl="0" marL="0" rtl="0" algn="l">
              <a:spcBef>
                <a:spcPts val="600"/>
              </a:spcBef>
              <a:spcAft>
                <a:spcPts val="0"/>
              </a:spcAft>
              <a:buNone/>
            </a:pPr>
            <a:r>
              <a:rPr b="1" i="1" lang="en" sz="1600">
                <a:solidFill>
                  <a:srgbClr val="000000"/>
                </a:solidFill>
                <a:latin typeface="Arial"/>
                <a:ea typeface="Arial"/>
                <a:cs typeface="Arial"/>
                <a:sym typeface="Arial"/>
              </a:rPr>
              <a:t></a:t>
            </a:r>
            <a:r>
              <a:rPr b="1" i="1" lang="en" sz="2000">
                <a:solidFill>
                  <a:srgbClr val="000000"/>
                </a:solidFill>
                <a:latin typeface="Arial"/>
                <a:ea typeface="Arial"/>
                <a:cs typeface="Arial"/>
                <a:sym typeface="Arial"/>
              </a:rPr>
              <a:t>A World Heritage Site is a landmark or area, selected by the United Nations Educational, Scientific and Cultural Organization (UNESCO) for having cultural, historical, scientific or other form of significance, which is legally protected by international treaties. The sites are judged to be important for the collective and preservative interests of humanity.</a:t>
            </a:r>
            <a:endParaRPr b="1" i="1" sz="2000">
              <a:solidFill>
                <a:srgbClr val="000000"/>
              </a:solidFill>
              <a:latin typeface="Arial"/>
              <a:ea typeface="Arial"/>
              <a:cs typeface="Arial"/>
              <a:sym typeface="Arial"/>
            </a:endParaRPr>
          </a:p>
          <a:p>
            <a:pPr indent="0" lvl="0" marL="0" rtl="0" algn="l">
              <a:spcBef>
                <a:spcPts val="600"/>
              </a:spcBef>
              <a:spcAft>
                <a:spcPts val="0"/>
              </a:spcAft>
              <a:buNone/>
            </a:pPr>
            <a:r>
              <a:t/>
            </a:r>
            <a:endParaRPr sz="3200">
              <a:solidFill>
                <a:srgbClr val="FFFFFF"/>
              </a:solidFill>
              <a:latin typeface="Arial"/>
              <a:ea typeface="Arial"/>
              <a:cs typeface="Arial"/>
              <a:sym typeface="Arial"/>
            </a:endParaRPr>
          </a:p>
          <a:p>
            <a:pPr indent="0" lvl="0" marL="0" rtl="0" algn="l">
              <a:spcBef>
                <a:spcPts val="1600"/>
              </a:spcBef>
              <a:spcAft>
                <a:spcPts val="1600"/>
              </a:spcAft>
              <a:buNone/>
            </a:pPr>
            <a:r>
              <a:rPr lang="en" sz="3200">
                <a:solidFill>
                  <a:srgbClr val="FFFFFF"/>
                </a:solidFill>
                <a:latin typeface="Arial"/>
                <a:ea typeface="Arial"/>
                <a:cs typeface="Arial"/>
                <a:sym typeface="Arial"/>
              </a:rPr>
              <a:t>Taj Mahal, an example of a cultural heritage site.</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5"/>
          <p:cNvSpPr txBox="1"/>
          <p:nvPr>
            <p:ph type="ctrTitle"/>
          </p:nvPr>
        </p:nvSpPr>
        <p:spPr>
          <a:xfrm>
            <a:off x="311700" y="0"/>
            <a:ext cx="8520600" cy="868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u="sng">
                <a:solidFill>
                  <a:srgbClr val="000000"/>
                </a:solidFill>
              </a:rPr>
              <a:t>Equity rights</a:t>
            </a:r>
            <a:endParaRPr u="sng">
              <a:solidFill>
                <a:srgbClr val="000000"/>
              </a:solidFill>
            </a:endParaRPr>
          </a:p>
        </p:txBody>
      </p:sp>
      <p:sp>
        <p:nvSpPr>
          <p:cNvPr id="160" name="Google Shape;160;p25"/>
          <p:cNvSpPr txBox="1"/>
          <p:nvPr>
            <p:ph idx="1" type="subTitle"/>
          </p:nvPr>
        </p:nvSpPr>
        <p:spPr>
          <a:xfrm>
            <a:off x="311625" y="868300"/>
            <a:ext cx="8520600" cy="4098900"/>
          </a:xfrm>
          <a:prstGeom prst="rect">
            <a:avLst/>
          </a:prstGeom>
        </p:spPr>
        <p:txBody>
          <a:bodyPr anchorCtr="0" anchor="ctr" bIns="91425" lIns="91425" spcFirstLastPara="1" rIns="91425" wrap="square" tIns="91425">
            <a:noAutofit/>
          </a:bodyPr>
          <a:lstStyle/>
          <a:p>
            <a:pPr indent="0" lvl="0" marL="457200" rtl="0" algn="l">
              <a:lnSpc>
                <a:spcPct val="100000"/>
              </a:lnSpc>
              <a:spcBef>
                <a:spcPts val="0"/>
              </a:spcBef>
              <a:spcAft>
                <a:spcPts val="0"/>
              </a:spcAft>
              <a:buNone/>
            </a:pPr>
            <a:r>
              <a:rPr lang="en" sz="2400">
                <a:solidFill>
                  <a:srgbClr val="000000"/>
                </a:solidFill>
                <a:latin typeface="Arial"/>
                <a:ea typeface="Arial"/>
                <a:cs typeface="Arial"/>
                <a:sym typeface="Arial"/>
              </a:rPr>
              <a:t>Equity shares are the main source of finance of a firm. It is issued to the general public. Equity share­holders do not enjoy any preferential rights with regard to repayment of capital and dividend. They are entitled to residual income of the company, but they enjoy the right to control the affairs of the business and all the shareholders collectively are the owners of the company.</a:t>
            </a:r>
            <a:endParaRPr baseline="30000" sz="2400">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6"/>
          <p:cNvSpPr txBox="1"/>
          <p:nvPr>
            <p:ph type="title"/>
          </p:nvPr>
        </p:nvSpPr>
        <p:spPr>
          <a:xfrm>
            <a:off x="432250" y="234050"/>
            <a:ext cx="8520600" cy="572700"/>
          </a:xfrm>
          <a:prstGeom prst="rect">
            <a:avLst/>
          </a:prstGeom>
        </p:spPr>
        <p:txBody>
          <a:bodyPr anchorCtr="0" anchor="t" bIns="91425" lIns="91425" spcFirstLastPara="1" rIns="91425" wrap="square" tIns="91425">
            <a:noAutofit/>
          </a:bodyPr>
          <a:lstStyle/>
          <a:p>
            <a:pPr indent="0" lvl="0" marL="1371600" rtl="0" algn="l">
              <a:lnSpc>
                <a:spcPct val="150000"/>
              </a:lnSpc>
              <a:spcBef>
                <a:spcPts val="0"/>
              </a:spcBef>
              <a:spcAft>
                <a:spcPts val="0"/>
              </a:spcAft>
              <a:buClr>
                <a:schemeClr val="dk1"/>
              </a:buClr>
              <a:buSzPts val="1100"/>
              <a:buFont typeface="Arial"/>
              <a:buNone/>
            </a:pPr>
            <a:r>
              <a:rPr b="1" lang="en" sz="3000">
                <a:highlight>
                  <a:srgbClr val="FFFFFF"/>
                </a:highlight>
                <a:latin typeface="Georgia"/>
                <a:ea typeface="Georgia"/>
                <a:cs typeface="Georgia"/>
                <a:sym typeface="Georgia"/>
              </a:rPr>
              <a:t>Features of Equity Shares</a:t>
            </a:r>
            <a:endParaRPr b="1" sz="3000">
              <a:highlight>
                <a:srgbClr val="FFFFFF"/>
              </a:highlight>
              <a:latin typeface="Georgia"/>
              <a:ea typeface="Georgia"/>
              <a:cs typeface="Georgia"/>
              <a:sym typeface="Georgia"/>
            </a:endParaRPr>
          </a:p>
          <a:p>
            <a:pPr indent="0" lvl="0" marL="0" rtl="0" algn="l">
              <a:spcBef>
                <a:spcPts val="600"/>
              </a:spcBef>
              <a:spcAft>
                <a:spcPts val="0"/>
              </a:spcAft>
              <a:buNone/>
            </a:pPr>
            <a:r>
              <a:t/>
            </a:r>
            <a:endParaRPr/>
          </a:p>
        </p:txBody>
      </p:sp>
      <p:sp>
        <p:nvSpPr>
          <p:cNvPr id="166" name="Google Shape;166;p26"/>
          <p:cNvSpPr txBox="1"/>
          <p:nvPr>
            <p:ph idx="1" type="body"/>
          </p:nvPr>
        </p:nvSpPr>
        <p:spPr>
          <a:xfrm>
            <a:off x="1292725" y="1092150"/>
            <a:ext cx="7030500" cy="25416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Char char="●"/>
            </a:pPr>
            <a:r>
              <a:rPr lang="en" sz="2300">
                <a:solidFill>
                  <a:srgbClr val="424142"/>
                </a:solidFill>
                <a:highlight>
                  <a:srgbClr val="FFFFFF"/>
                </a:highlight>
              </a:rPr>
              <a:t>They are permanent in nature.</a:t>
            </a:r>
            <a:endParaRPr sz="2300">
              <a:solidFill>
                <a:srgbClr val="424142"/>
              </a:solidFill>
              <a:highlight>
                <a:srgbClr val="FFFFFF"/>
              </a:highlight>
            </a:endParaRPr>
          </a:p>
          <a:p>
            <a:pPr indent="-374650" lvl="0" marL="457200" rtl="0" algn="l">
              <a:spcBef>
                <a:spcPts val="0"/>
              </a:spcBef>
              <a:spcAft>
                <a:spcPts val="0"/>
              </a:spcAft>
              <a:buClr>
                <a:srgbClr val="424142"/>
              </a:buClr>
              <a:buSzPts val="2300"/>
              <a:buChar char="●"/>
            </a:pPr>
            <a:r>
              <a:rPr lang="en" sz="2300">
                <a:solidFill>
                  <a:srgbClr val="424142"/>
                </a:solidFill>
                <a:highlight>
                  <a:srgbClr val="FFFFFF"/>
                </a:highlight>
              </a:rPr>
              <a:t>Equity shareholders are the actual owners of the company and they bear the highest risk.</a:t>
            </a:r>
            <a:endParaRPr sz="2300">
              <a:solidFill>
                <a:srgbClr val="424142"/>
              </a:solidFill>
              <a:highlight>
                <a:srgbClr val="FFFFFF"/>
              </a:highlight>
            </a:endParaRPr>
          </a:p>
          <a:p>
            <a:pPr indent="-374650" lvl="0" marL="457200" rtl="0" algn="l">
              <a:spcBef>
                <a:spcPts val="0"/>
              </a:spcBef>
              <a:spcAft>
                <a:spcPts val="0"/>
              </a:spcAft>
              <a:buClr>
                <a:srgbClr val="424142"/>
              </a:buClr>
              <a:buSzPts val="2300"/>
              <a:buChar char="●"/>
            </a:pPr>
            <a:r>
              <a:rPr lang="en" sz="2300">
                <a:solidFill>
                  <a:srgbClr val="424142"/>
                </a:solidFill>
                <a:highlight>
                  <a:srgbClr val="FFFFFF"/>
                </a:highlight>
              </a:rPr>
              <a:t>Dividend payable to equity shareholders is an appropriation of profit.</a:t>
            </a:r>
            <a:endParaRPr sz="2300">
              <a:solidFill>
                <a:srgbClr val="424142"/>
              </a:solidFill>
              <a:highlight>
                <a:srgbClr val="FFFFFF"/>
              </a:highlight>
            </a:endParaRPr>
          </a:p>
          <a:p>
            <a:pPr indent="-374650" lvl="0" marL="457200" rtl="0" algn="l">
              <a:spcBef>
                <a:spcPts val="0"/>
              </a:spcBef>
              <a:spcAft>
                <a:spcPts val="0"/>
              </a:spcAft>
              <a:buClr>
                <a:srgbClr val="424142"/>
              </a:buClr>
              <a:buSzPts val="2300"/>
              <a:buChar char="●"/>
            </a:pPr>
            <a:r>
              <a:rPr lang="en" sz="2300">
                <a:solidFill>
                  <a:srgbClr val="424142"/>
                </a:solidFill>
                <a:highlight>
                  <a:srgbClr val="FFFFFF"/>
                </a:highlight>
              </a:rPr>
              <a:t>Equity shareholders do not get fixed rate of dividend.</a:t>
            </a:r>
            <a:endParaRPr sz="2300">
              <a:solidFill>
                <a:srgbClr val="424142"/>
              </a:solidFill>
              <a:highlight>
                <a:srgbClr val="FFFFFF"/>
              </a:highlight>
            </a:endParaRPr>
          </a:p>
          <a:p>
            <a:pPr indent="-374650" lvl="0" marL="457200" rtl="0" algn="l">
              <a:spcBef>
                <a:spcPts val="0"/>
              </a:spcBef>
              <a:spcAft>
                <a:spcPts val="0"/>
              </a:spcAft>
              <a:buClr>
                <a:srgbClr val="424142"/>
              </a:buClr>
              <a:buSzPts val="2300"/>
              <a:buChar char="●"/>
            </a:pPr>
            <a:r>
              <a:rPr lang="en" sz="2300">
                <a:solidFill>
                  <a:srgbClr val="424142"/>
                </a:solidFill>
                <a:highlight>
                  <a:srgbClr val="FFFFFF"/>
                </a:highlight>
              </a:rPr>
              <a:t>Equity shareholders have the right to control the affairs of the company.</a:t>
            </a:r>
            <a:endParaRPr sz="2300">
              <a:solidFill>
                <a:srgbClr val="424142"/>
              </a:solidFill>
              <a:highlight>
                <a:srgbClr val="FFFFFF"/>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7"/>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73" name="Google Shape;173;p27"/>
          <p:cNvPicPr preferRelativeResize="0"/>
          <p:nvPr/>
        </p:nvPicPr>
        <p:blipFill>
          <a:blip r:embed="rId3">
            <a:alphaModFix/>
          </a:blip>
          <a:stretch>
            <a:fillRect/>
          </a:stretch>
        </p:blipFill>
        <p:spPr>
          <a:xfrm>
            <a:off x="0" y="0"/>
            <a:ext cx="9245000"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8"/>
          <p:cNvSpPr txBox="1"/>
          <p:nvPr>
            <p:ph type="ctrTitle"/>
          </p:nvPr>
        </p:nvSpPr>
        <p:spPr>
          <a:xfrm>
            <a:off x="311700" y="68375"/>
            <a:ext cx="8520600" cy="696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000" u="sng">
                <a:solidFill>
                  <a:srgbClr val="000000"/>
                </a:solidFill>
                <a:latin typeface="Arial"/>
                <a:ea typeface="Arial"/>
                <a:cs typeface="Arial"/>
                <a:sym typeface="Arial"/>
              </a:rPr>
              <a:t>Health as human right</a:t>
            </a:r>
            <a:endParaRPr sz="3000" u="sng">
              <a:solidFill>
                <a:srgbClr val="000000"/>
              </a:solidFill>
              <a:latin typeface="Arial"/>
              <a:ea typeface="Arial"/>
              <a:cs typeface="Arial"/>
              <a:sym typeface="Arial"/>
            </a:endParaRPr>
          </a:p>
        </p:txBody>
      </p:sp>
      <p:sp>
        <p:nvSpPr>
          <p:cNvPr id="179" name="Google Shape;179;p28"/>
          <p:cNvSpPr txBox="1"/>
          <p:nvPr>
            <p:ph idx="1" type="subTitle"/>
          </p:nvPr>
        </p:nvSpPr>
        <p:spPr>
          <a:xfrm>
            <a:off x="311700" y="1097425"/>
            <a:ext cx="8520600" cy="34254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Clr>
                <a:srgbClr val="000000"/>
              </a:buClr>
              <a:buSzPts val="2500"/>
              <a:buChar char="●"/>
            </a:pPr>
            <a:r>
              <a:rPr lang="en" sz="2500">
                <a:solidFill>
                  <a:srgbClr val="000000"/>
                </a:solidFill>
                <a:latin typeface="Arial"/>
                <a:ea typeface="Arial"/>
                <a:cs typeface="Arial"/>
                <a:sym typeface="Arial"/>
              </a:rPr>
              <a:t>The WHO Constitution (1946) envisages “…the highest attainable standard of health as a fundamental right of every human being.</a:t>
            </a:r>
            <a:r>
              <a:rPr b="1" lang="en" sz="2500">
                <a:solidFill>
                  <a:srgbClr val="000000"/>
                </a:solidFill>
                <a:latin typeface="Arial"/>
                <a:ea typeface="Arial"/>
                <a:cs typeface="Arial"/>
                <a:sym typeface="Arial"/>
              </a:rPr>
              <a:t>”</a:t>
            </a:r>
            <a:endParaRPr b="1" sz="2500">
              <a:solidFill>
                <a:srgbClr val="000000"/>
              </a:solidFill>
              <a:latin typeface="Arial"/>
              <a:ea typeface="Arial"/>
              <a:cs typeface="Arial"/>
              <a:sym typeface="Arial"/>
            </a:endParaRPr>
          </a:p>
          <a:p>
            <a:pPr indent="-387350" lvl="0" marL="457200" rtl="0" algn="l">
              <a:spcBef>
                <a:spcPts val="0"/>
              </a:spcBef>
              <a:spcAft>
                <a:spcPts val="0"/>
              </a:spcAft>
              <a:buClr>
                <a:srgbClr val="000000"/>
              </a:buClr>
              <a:buSzPts val="2500"/>
              <a:buFont typeface="Arial"/>
              <a:buChar char="●"/>
            </a:pPr>
            <a:r>
              <a:rPr lang="en" sz="2500">
                <a:solidFill>
                  <a:srgbClr val="000000"/>
                </a:solidFill>
                <a:latin typeface="Arial"/>
                <a:ea typeface="Arial"/>
                <a:cs typeface="Arial"/>
                <a:sym typeface="Arial"/>
              </a:rPr>
              <a:t>Everyone has the right to the health care they need, and to living conditions that enable us to be healthy, such as adequate food, housing, and a healthy environment.</a:t>
            </a:r>
            <a:endParaRPr sz="2500">
              <a:solidFill>
                <a:srgbClr val="000000"/>
              </a:solidFill>
              <a:latin typeface="Arial"/>
              <a:ea typeface="Arial"/>
              <a:cs typeface="Arial"/>
              <a:sym typeface="Arial"/>
            </a:endParaRPr>
          </a:p>
          <a:p>
            <a:pPr indent="-387350" lvl="0" marL="457200" rtl="0" algn="l">
              <a:spcBef>
                <a:spcPts val="0"/>
              </a:spcBef>
              <a:spcAft>
                <a:spcPts val="0"/>
              </a:spcAft>
              <a:buClr>
                <a:srgbClr val="000000"/>
              </a:buClr>
              <a:buSzPts val="2500"/>
              <a:buFont typeface="Arial"/>
              <a:buChar char="●"/>
            </a:pPr>
            <a:r>
              <a:rPr lang="en" sz="2500">
                <a:solidFill>
                  <a:srgbClr val="000000"/>
                </a:solidFill>
                <a:latin typeface="Arial"/>
                <a:ea typeface="Arial"/>
                <a:cs typeface="Arial"/>
                <a:sym typeface="Arial"/>
              </a:rPr>
              <a:t>Health care must be provided as a public good for all, financed publicly and equitably.</a:t>
            </a:r>
            <a:endParaRPr sz="2500">
              <a:solidFill>
                <a:srgbClr val="000000"/>
              </a:solidFill>
              <a:latin typeface="Arial"/>
              <a:ea typeface="Arial"/>
              <a:cs typeface="Arial"/>
              <a:sym typeface="Arial"/>
            </a:endParaRPr>
          </a:p>
          <a:p>
            <a:pPr indent="0" lvl="0" marL="0" rtl="0" algn="l">
              <a:spcBef>
                <a:spcPts val="0"/>
              </a:spcBef>
              <a:spcAft>
                <a:spcPts val="0"/>
              </a:spcAft>
              <a:buNone/>
            </a:pPr>
            <a:r>
              <a:t/>
            </a:r>
            <a:endParaRPr sz="1900">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83" name="Shape 183"/>
        <p:cNvGrpSpPr/>
        <p:nvPr/>
      </p:nvGrpSpPr>
      <p:grpSpPr>
        <a:xfrm>
          <a:off x="0" y="0"/>
          <a:ext cx="0" cy="0"/>
          <a:chOff x="0" y="0"/>
          <a:chExt cx="0" cy="0"/>
        </a:xfrm>
      </p:grpSpPr>
      <p:sp>
        <p:nvSpPr>
          <p:cNvPr id="184" name="Google Shape;184;p29"/>
          <p:cNvSpPr txBox="1"/>
          <p:nvPr>
            <p:ph idx="1" type="subTitle"/>
          </p:nvPr>
        </p:nvSpPr>
        <p:spPr>
          <a:xfrm>
            <a:off x="311700" y="727950"/>
            <a:ext cx="8520600" cy="4338300"/>
          </a:xfrm>
          <a:prstGeom prst="rect">
            <a:avLst/>
          </a:prstGeom>
          <a:noFill/>
          <a:ln>
            <a:noFill/>
          </a:ln>
        </p:spPr>
        <p:txBody>
          <a:bodyPr anchorCtr="0" anchor="t" bIns="91425" lIns="91425" spcFirstLastPara="1" rIns="91425" wrap="square" tIns="91425">
            <a:noAutofit/>
          </a:bodyPr>
          <a:lstStyle/>
          <a:p>
            <a:pPr indent="0" lvl="0" marL="914400" rtl="0" algn="l">
              <a:lnSpc>
                <a:spcPct val="115000"/>
              </a:lnSpc>
              <a:spcBef>
                <a:spcPts val="0"/>
              </a:spcBef>
              <a:spcAft>
                <a:spcPts val="0"/>
              </a:spcAft>
              <a:buClr>
                <a:schemeClr val="dk1"/>
              </a:buClr>
              <a:buSzPts val="1100"/>
              <a:buFont typeface="Arial"/>
              <a:buNone/>
            </a:pPr>
            <a:r>
              <a:t/>
            </a:r>
            <a:endParaRPr sz="2400">
              <a:solidFill>
                <a:srgbClr val="0C343D"/>
              </a:solidFill>
              <a:highlight>
                <a:schemeClr val="lt1"/>
              </a:highlight>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Reduce high blood pressure</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Lower high cholesterol</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Improve your well-being</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Improve your ability to fight off illness</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Improve your ability to recover from illness or injury</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Increase your energy level</a:t>
            </a:r>
            <a:endParaRPr sz="2400">
              <a:solidFill>
                <a:srgbClr val="0C343D"/>
              </a:solidFill>
            </a:endParaRPr>
          </a:p>
          <a:p>
            <a:pPr indent="-381000" lvl="0" marL="914400" rtl="0" algn="l">
              <a:lnSpc>
                <a:spcPct val="115000"/>
              </a:lnSpc>
              <a:spcBef>
                <a:spcPts val="0"/>
              </a:spcBef>
              <a:spcAft>
                <a:spcPts val="0"/>
              </a:spcAft>
              <a:buClr>
                <a:srgbClr val="0C343D"/>
              </a:buClr>
              <a:buSzPts val="2400"/>
              <a:buFont typeface="Arial"/>
              <a:buChar char="●"/>
            </a:pPr>
            <a:r>
              <a:rPr lang="en" sz="2400">
                <a:solidFill>
                  <a:srgbClr val="0C343D"/>
                </a:solidFill>
              </a:rPr>
              <a:t>Reduce the risk of some diseases, including heart disease, diabetes, stroke, some cancers, and osteoporosis</a:t>
            </a:r>
            <a:endParaRPr sz="2400">
              <a:solidFill>
                <a:srgbClr val="0C343D"/>
              </a:solidFill>
            </a:endParaRPr>
          </a:p>
          <a:p>
            <a:pPr indent="0" lvl="0" marL="914400" rtl="0" algn="l">
              <a:lnSpc>
                <a:spcPct val="100000"/>
              </a:lnSpc>
              <a:spcBef>
                <a:spcPts val="0"/>
              </a:spcBef>
              <a:spcAft>
                <a:spcPts val="0"/>
              </a:spcAft>
              <a:buClr>
                <a:schemeClr val="dk1"/>
              </a:buClr>
              <a:buSzPts val="1100"/>
              <a:buFont typeface="Arial"/>
              <a:buNone/>
            </a:pPr>
            <a:r>
              <a:t/>
            </a:r>
            <a:endParaRPr sz="1500">
              <a:solidFill>
                <a:srgbClr val="222222"/>
              </a:solidFill>
              <a:highlight>
                <a:schemeClr val="lt1"/>
              </a:highlight>
              <a:latin typeface="Nunito"/>
              <a:ea typeface="Nunito"/>
              <a:cs typeface="Nunito"/>
              <a:sym typeface="Nunito"/>
            </a:endParaRPr>
          </a:p>
          <a:p>
            <a:pPr indent="0" lvl="0" marL="0" rtl="0" algn="l">
              <a:lnSpc>
                <a:spcPct val="100000"/>
              </a:lnSpc>
              <a:spcBef>
                <a:spcPts val="0"/>
              </a:spcBef>
              <a:spcAft>
                <a:spcPts val="0"/>
              </a:spcAft>
              <a:buSzPts val="2800"/>
              <a:buNone/>
            </a:pPr>
            <a:r>
              <a:t/>
            </a:r>
            <a:endParaRPr/>
          </a:p>
        </p:txBody>
      </p:sp>
      <p:sp>
        <p:nvSpPr>
          <p:cNvPr id="185" name="Google Shape;185;p29"/>
          <p:cNvSpPr txBox="1"/>
          <p:nvPr>
            <p:ph type="ctrTitle"/>
          </p:nvPr>
        </p:nvSpPr>
        <p:spPr>
          <a:xfrm>
            <a:off x="311700" y="-64650"/>
            <a:ext cx="8520600" cy="7926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en" sz="3300" u="sng">
                <a:solidFill>
                  <a:srgbClr val="000000"/>
                </a:solidFill>
              </a:rPr>
              <a:t>Importance of Good Nutrition</a:t>
            </a:r>
            <a:endParaRPr b="1" sz="3300" u="sng">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30"/>
          <p:cNvSpPr txBox="1"/>
          <p:nvPr>
            <p:ph type="ctrTitle"/>
          </p:nvPr>
        </p:nvSpPr>
        <p:spPr>
          <a:xfrm>
            <a:off x="460950" y="32867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rgbClr val="EA9999"/>
                </a:solidFill>
                <a:latin typeface="Comfortaa"/>
                <a:ea typeface="Comfortaa"/>
                <a:cs typeface="Comfortaa"/>
                <a:sym typeface="Comfortaa"/>
              </a:rPr>
              <a:t>COMMON PROPERTY RESOURCES</a:t>
            </a:r>
            <a:endParaRPr/>
          </a:p>
        </p:txBody>
      </p:sp>
      <p:sp>
        <p:nvSpPr>
          <p:cNvPr id="191" name="Google Shape;191;p30"/>
          <p:cNvSpPr txBox="1"/>
          <p:nvPr>
            <p:ph idx="1" type="subTitle"/>
          </p:nvPr>
        </p:nvSpPr>
        <p:spPr>
          <a:xfrm>
            <a:off x="598100" y="1245382"/>
            <a:ext cx="8222100" cy="348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Common property resources (environmental) are natural resources owned and managed collectively by a community or society rather than by individuals.</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rPr lang="en" sz="2400"/>
              <a:t>The water that nature recycles, the air that we all breathe, the forests and grasslands which maintain our climate and soil, are all common property resources.</a:t>
            </a:r>
            <a:endParaRPr sz="2400"/>
          </a:p>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Google Shape;196;p31"/>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1"/>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98" name="Google Shape;198;p31"/>
          <p:cNvPicPr preferRelativeResize="0"/>
          <p:nvPr/>
        </p:nvPicPr>
        <p:blipFill>
          <a:blip r:embed="rId3">
            <a:alphaModFix/>
          </a:blip>
          <a:stretch>
            <a:fillRect/>
          </a:stretch>
        </p:blipFill>
        <p:spPr>
          <a:xfrm>
            <a:off x="0" y="0"/>
            <a:ext cx="9071450" cy="5102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4"/>
          <p:cNvSpPr txBox="1"/>
          <p:nvPr>
            <p:ph type="ctrTitle"/>
          </p:nvPr>
        </p:nvSpPr>
        <p:spPr>
          <a:xfrm>
            <a:off x="460950" y="35754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u="sng"/>
              <a:t>Objectives</a:t>
            </a:r>
            <a:r>
              <a:rPr lang="en" u="sng"/>
              <a:t> of value education</a:t>
            </a:r>
            <a:endParaRPr u="sng"/>
          </a:p>
        </p:txBody>
      </p:sp>
      <p:sp>
        <p:nvSpPr>
          <p:cNvPr id="92" name="Google Shape;92;p14"/>
          <p:cNvSpPr txBox="1"/>
          <p:nvPr>
            <p:ph idx="1" type="subTitle"/>
          </p:nvPr>
        </p:nvSpPr>
        <p:spPr>
          <a:xfrm>
            <a:off x="460950" y="1296450"/>
            <a:ext cx="8222100" cy="36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The main objectives of Value education are: </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Full development of child’s personality</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Inculcation of good manners and of responsible and cooperative citizenship</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Developing respect for the dignity of individual and society</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Inculcation of a spirit of patriotism and national integration</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Developing of a democratic way of thinking and living</a:t>
            </a:r>
            <a:endParaRPr sz="240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3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05" name="Google Shape;205;p32"/>
          <p:cNvPicPr preferRelativeResize="0"/>
          <p:nvPr/>
        </p:nvPicPr>
        <p:blipFill>
          <a:blip r:embed="rId3">
            <a:alphaModFix/>
          </a:blip>
          <a:stretch>
            <a:fillRect/>
          </a:stretch>
        </p:blipFill>
        <p:spPr>
          <a:xfrm>
            <a:off x="0" y="0"/>
            <a:ext cx="9144000" cy="5210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33"/>
          <p:cNvSpPr txBox="1"/>
          <p:nvPr>
            <p:ph type="ctrTitle"/>
          </p:nvPr>
        </p:nvSpPr>
        <p:spPr>
          <a:xfrm>
            <a:off x="460950" y="386047"/>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ecological degradation ?</a:t>
            </a:r>
            <a:endParaRPr/>
          </a:p>
        </p:txBody>
      </p:sp>
      <p:sp>
        <p:nvSpPr>
          <p:cNvPr id="211" name="Google Shape;211;p33"/>
          <p:cNvSpPr txBox="1"/>
          <p:nvPr>
            <p:ph idx="1" type="subTitle"/>
          </p:nvPr>
        </p:nvSpPr>
        <p:spPr>
          <a:xfrm>
            <a:off x="460950" y="1485082"/>
            <a:ext cx="8222100" cy="337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	Ecological degradation is the overall term for degrading of an entire ecosystem, as distinct from, say soil degradation, which is quite specific. </a:t>
            </a:r>
            <a:endParaRPr sz="2400">
              <a:solidFill>
                <a:srgbClr val="000000"/>
              </a:solidFill>
            </a:endParaRPr>
          </a:p>
          <a:p>
            <a:pPr indent="0" lvl="0" marL="0" rtl="0" algn="l">
              <a:spcBef>
                <a:spcPts val="0"/>
              </a:spcBef>
              <a:spcAft>
                <a:spcPts val="0"/>
              </a:spcAft>
              <a:buNone/>
            </a:pPr>
            <a:r>
              <a:rPr lang="en" sz="2400">
                <a:solidFill>
                  <a:srgbClr val="000000"/>
                </a:solidFill>
              </a:rPr>
              <a:t>	A degraded ecology has suffered so much harm that it lacks the ability to restore its own health.</a:t>
            </a:r>
            <a:endParaRPr sz="2400">
              <a:solidFill>
                <a:srgbClr val="000000"/>
              </a:solidFill>
            </a:endParaRPr>
          </a:p>
          <a:p>
            <a:pPr indent="0" lvl="0" marL="0" rtl="0" algn="l">
              <a:spcBef>
                <a:spcPts val="0"/>
              </a:spcBef>
              <a:spcAft>
                <a:spcPts val="0"/>
              </a:spcAft>
              <a:buNone/>
            </a:pPr>
            <a:r>
              <a:t/>
            </a:r>
            <a:endParaRPr sz="2400">
              <a:solidFill>
                <a:srgbClr val="000000"/>
              </a:solidFill>
            </a:endParaRPr>
          </a:p>
        </p:txBody>
      </p:sp>
      <p:pic>
        <p:nvPicPr>
          <p:cNvPr id="212" name="Google Shape;212;p33"/>
          <p:cNvPicPr preferRelativeResize="0"/>
          <p:nvPr/>
        </p:nvPicPr>
        <p:blipFill>
          <a:blip r:embed="rId3">
            <a:alphaModFix/>
          </a:blip>
          <a:stretch>
            <a:fillRect/>
          </a:stretch>
        </p:blipFill>
        <p:spPr>
          <a:xfrm>
            <a:off x="2622175" y="3523075"/>
            <a:ext cx="3481750" cy="1441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34"/>
          <p:cNvSpPr txBox="1"/>
          <p:nvPr>
            <p:ph type="ctrTitle"/>
          </p:nvPr>
        </p:nvSpPr>
        <p:spPr>
          <a:xfrm>
            <a:off x="460950" y="368447"/>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u="sng"/>
              <a:t>Causes of Ecological degradation</a:t>
            </a:r>
            <a:endParaRPr u="sng"/>
          </a:p>
        </p:txBody>
      </p:sp>
      <p:sp>
        <p:nvSpPr>
          <p:cNvPr id="218" name="Google Shape;218;p34"/>
          <p:cNvSpPr txBox="1"/>
          <p:nvPr>
            <p:ph idx="1" type="subTitle"/>
          </p:nvPr>
        </p:nvSpPr>
        <p:spPr>
          <a:xfrm>
            <a:off x="460950" y="1555423"/>
            <a:ext cx="8222100" cy="305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The main causes of ecological degradation are: </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Land Disturbance</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Pollution</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Overpopulation</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Landfills</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Deforestation</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Natural Causes - like avalanche, quakes, tidal waves </a:t>
            </a:r>
            <a:endParaRPr sz="2400">
              <a:solidFill>
                <a:srgbClr val="000000"/>
              </a:solidFill>
            </a:endParaRPr>
          </a:p>
        </p:txBody>
      </p:sp>
      <p:pic>
        <p:nvPicPr>
          <p:cNvPr id="219" name="Google Shape;219;p34"/>
          <p:cNvPicPr preferRelativeResize="0"/>
          <p:nvPr/>
        </p:nvPicPr>
        <p:blipFill>
          <a:blip r:embed="rId3">
            <a:alphaModFix/>
          </a:blip>
          <a:stretch>
            <a:fillRect/>
          </a:stretch>
        </p:blipFill>
        <p:spPr>
          <a:xfrm>
            <a:off x="4415800" y="2186750"/>
            <a:ext cx="3798250" cy="14759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Google Shape;224;p35"/>
          <p:cNvSpPr txBox="1"/>
          <p:nvPr>
            <p:ph type="ctrTitle"/>
          </p:nvPr>
        </p:nvSpPr>
        <p:spPr>
          <a:xfrm>
            <a:off x="598100" y="358772"/>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i="1" lang="en" u="sng">
                <a:solidFill>
                  <a:srgbClr val="FFF2CC"/>
                </a:solidFill>
              </a:rPr>
              <a:t>PREPARED BY :</a:t>
            </a:r>
            <a:endParaRPr i="1" u="sng">
              <a:solidFill>
                <a:srgbClr val="FFF2CC"/>
              </a:solidFill>
            </a:endParaRPr>
          </a:p>
        </p:txBody>
      </p:sp>
      <p:sp>
        <p:nvSpPr>
          <p:cNvPr id="225" name="Google Shape;225;p35"/>
          <p:cNvSpPr txBox="1"/>
          <p:nvPr>
            <p:ph idx="1" type="subTitle"/>
          </p:nvPr>
        </p:nvSpPr>
        <p:spPr>
          <a:xfrm>
            <a:off x="704325" y="1326104"/>
            <a:ext cx="8222100" cy="327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 Mohit Garg</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Stuti Pareek</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Karan Aditte Singh</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Divyansh Rastogi</a:t>
            </a:r>
            <a:endParaRPr>
              <a:solidFill>
                <a:srgbClr val="000000"/>
              </a:solidFill>
            </a:endParaRPr>
          </a:p>
          <a:p>
            <a:pPr indent="0" lvl="0" marL="0" rtl="0" algn="l">
              <a:spcBef>
                <a:spcPts val="0"/>
              </a:spcBef>
              <a:spcAft>
                <a:spcPts val="0"/>
              </a:spcAft>
              <a:buNone/>
            </a:pPr>
            <a:r>
              <a:t/>
            </a:r>
            <a:endParaRPr>
              <a:solidFill>
                <a:srgbClr val="000000"/>
              </a:solidFill>
            </a:endParaRPr>
          </a:p>
          <a:p>
            <a:pPr indent="0" lvl="0" marL="0" rtl="0" algn="l">
              <a:spcBef>
                <a:spcPts val="0"/>
              </a:spcBef>
              <a:spcAft>
                <a:spcPts val="0"/>
              </a:spcAft>
              <a:buNone/>
            </a:pPr>
            <a:r>
              <a:rPr lang="en">
                <a:solidFill>
                  <a:srgbClr val="000000"/>
                </a:solidFill>
              </a:rPr>
              <a:t>Mohit </a:t>
            </a:r>
            <a:r>
              <a:rPr lang="en">
                <a:solidFill>
                  <a:srgbClr val="000000"/>
                </a:solidFill>
              </a:rPr>
              <a:t>Akhouri</a:t>
            </a:r>
            <a:endParaRPr>
              <a:solidFill>
                <a:srgbClr val="00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36"/>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i="1" lang="en" sz="7200">
                <a:solidFill>
                  <a:srgbClr val="000000"/>
                </a:solidFill>
              </a:rPr>
              <a:t>THANK YOU</a:t>
            </a:r>
            <a:endParaRPr i="1" sz="72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Google Shape;97;p15"/>
          <p:cNvSpPr txBox="1"/>
          <p:nvPr>
            <p:ph type="ctrTitle"/>
          </p:nvPr>
        </p:nvSpPr>
        <p:spPr>
          <a:xfrm>
            <a:off x="266975" y="15269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u="sng">
                <a:solidFill>
                  <a:srgbClr val="A64D79"/>
                </a:solidFill>
              </a:rPr>
              <a:t>What is Deep ecology ?</a:t>
            </a:r>
            <a:endParaRPr sz="3600" u="sng">
              <a:solidFill>
                <a:srgbClr val="A64D79"/>
              </a:solidFill>
            </a:endParaRPr>
          </a:p>
        </p:txBody>
      </p:sp>
      <p:sp>
        <p:nvSpPr>
          <p:cNvPr id="98" name="Google Shape;98;p15"/>
          <p:cNvSpPr txBox="1"/>
          <p:nvPr>
            <p:ph idx="1" type="subTitle"/>
          </p:nvPr>
        </p:nvSpPr>
        <p:spPr>
          <a:xfrm>
            <a:off x="266975" y="1192851"/>
            <a:ext cx="8222100" cy="39507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400">
                <a:solidFill>
                  <a:srgbClr val="000000"/>
                </a:solidFill>
              </a:rPr>
              <a:t>Deep ecology is an ecological and environmental philosophy promoting the inherent worth of living beings regardless of their instrumental utility to human needs, plus a restructing of modern human societies in accordance with such ideas. </a:t>
            </a:r>
            <a:endParaRPr sz="2400">
              <a:solidFill>
                <a:srgbClr val="000000"/>
              </a:solidFill>
            </a:endParaRPr>
          </a:p>
          <a:p>
            <a:pPr indent="457200" lvl="0" marL="0" rtl="0" algn="l">
              <a:spcBef>
                <a:spcPts val="0"/>
              </a:spcBef>
              <a:spcAft>
                <a:spcPts val="0"/>
              </a:spcAft>
              <a:buNone/>
            </a:pPr>
            <a:r>
              <a:rPr lang="en" sz="2400">
                <a:solidFill>
                  <a:srgbClr val="000000"/>
                </a:solidFill>
              </a:rPr>
              <a:t>Deep ecology’s core principle is the belief that the living environment as a whole should be respected and regarded as having certain basic moral and legal rights to live and flourish, independent of its instrumental beliefs for human use.</a:t>
            </a:r>
            <a:endParaRPr sz="24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2" name="Shape 102"/>
        <p:cNvGrpSpPr/>
        <p:nvPr/>
      </p:nvGrpSpPr>
      <p:grpSpPr>
        <a:xfrm>
          <a:off x="0" y="0"/>
          <a:ext cx="0" cy="0"/>
          <a:chOff x="0" y="0"/>
          <a:chExt cx="0" cy="0"/>
        </a:xfrm>
      </p:grpSpPr>
      <p:sp>
        <p:nvSpPr>
          <p:cNvPr id="103" name="Google Shape;103;p16"/>
          <p:cNvSpPr txBox="1"/>
          <p:nvPr>
            <p:ph type="ctrTitle"/>
          </p:nvPr>
        </p:nvSpPr>
        <p:spPr>
          <a:xfrm>
            <a:off x="460950" y="403647"/>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Valuing nature and its ecology</a:t>
            </a:r>
            <a:endParaRPr/>
          </a:p>
        </p:txBody>
      </p:sp>
      <p:sp>
        <p:nvSpPr>
          <p:cNvPr id="104" name="Google Shape;104;p16"/>
          <p:cNvSpPr txBox="1"/>
          <p:nvPr>
            <p:ph idx="1" type="subTitle"/>
          </p:nvPr>
        </p:nvSpPr>
        <p:spPr>
          <a:xfrm>
            <a:off x="460950" y="1510656"/>
            <a:ext cx="8222100" cy="332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	</a:t>
            </a:r>
            <a:r>
              <a:rPr lang="en" sz="1800">
                <a:solidFill>
                  <a:srgbClr val="000000"/>
                </a:solidFill>
                <a:latin typeface="Arial"/>
                <a:ea typeface="Arial"/>
                <a:cs typeface="Arial"/>
                <a:sym typeface="Arial"/>
              </a:rPr>
              <a:t>The most fundamental environmental sentiment is to value Nature herself. Appreciating her </a:t>
            </a:r>
            <a:r>
              <a:rPr lang="en" sz="1800">
                <a:solidFill>
                  <a:srgbClr val="000000"/>
                </a:solidFill>
                <a:latin typeface="Arial"/>
                <a:ea typeface="Arial"/>
                <a:cs typeface="Arial"/>
                <a:sym typeface="Arial"/>
              </a:rPr>
              <a:t>magnificence</a:t>
            </a:r>
            <a:r>
              <a:rPr lang="en" sz="1800">
                <a:solidFill>
                  <a:srgbClr val="000000"/>
                </a:solidFill>
                <a:latin typeface="Arial"/>
                <a:ea typeface="Arial"/>
                <a:cs typeface="Arial"/>
                <a:sym typeface="Arial"/>
              </a:rPr>
              <a:t> and treasuring life itself leads to positive feelings that are a manifestation of pro environmental consciousness. We must appreciate that we belong to a global community that includes another 1.8 million living forms</a:t>
            </a:r>
            <a:r>
              <a:rPr lang="en" sz="2400">
                <a:solidFill>
                  <a:srgbClr val="000000"/>
                </a:solidFill>
                <a:latin typeface="Arial"/>
                <a:ea typeface="Arial"/>
                <a:cs typeface="Arial"/>
                <a:sym typeface="Arial"/>
              </a:rPr>
              <a:t>.</a:t>
            </a:r>
            <a:endParaRPr sz="2400">
              <a:solidFill>
                <a:srgbClr val="000000"/>
              </a:solidFill>
              <a:latin typeface="Arial"/>
              <a:ea typeface="Arial"/>
              <a:cs typeface="Arial"/>
              <a:sym typeface="Arial"/>
            </a:endParaRPr>
          </a:p>
        </p:txBody>
      </p:sp>
      <p:pic>
        <p:nvPicPr>
          <p:cNvPr id="105" name="Google Shape;105;p16"/>
          <p:cNvPicPr preferRelativeResize="0"/>
          <p:nvPr/>
        </p:nvPicPr>
        <p:blipFill>
          <a:blip r:embed="rId3">
            <a:alphaModFix/>
          </a:blip>
          <a:stretch>
            <a:fillRect/>
          </a:stretch>
        </p:blipFill>
        <p:spPr>
          <a:xfrm>
            <a:off x="4185150" y="2893458"/>
            <a:ext cx="3765000" cy="185429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17"/>
          <p:cNvSpPr txBox="1"/>
          <p:nvPr>
            <p:ph type="ctrTitle"/>
          </p:nvPr>
        </p:nvSpPr>
        <p:spPr>
          <a:xfrm>
            <a:off x="460950" y="245347"/>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600" u="sng"/>
              <a:t>Understanding Environmental Ethics</a:t>
            </a:r>
            <a:endParaRPr sz="3600" u="sng"/>
          </a:p>
        </p:txBody>
      </p:sp>
      <p:sp>
        <p:nvSpPr>
          <p:cNvPr id="111" name="Google Shape;111;p17"/>
          <p:cNvSpPr txBox="1"/>
          <p:nvPr>
            <p:ph idx="1" type="subTitle"/>
          </p:nvPr>
        </p:nvSpPr>
        <p:spPr>
          <a:xfrm>
            <a:off x="460950" y="1201950"/>
            <a:ext cx="8359200" cy="38685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400">
                <a:solidFill>
                  <a:srgbClr val="000000"/>
                </a:solidFill>
              </a:rPr>
              <a:t>Environmental ethics is the part of environmental philosophy. There are many ethical decisions that human beings make with respect to the environment:</a:t>
            </a:r>
            <a:endParaRPr sz="24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 </a:t>
            </a:r>
            <a:r>
              <a:rPr i="1" lang="en" sz="2400">
                <a:solidFill>
                  <a:srgbClr val="000000"/>
                </a:solidFill>
              </a:rPr>
              <a:t>Should humans continue to clear cut forests for sake of human consumption ?</a:t>
            </a:r>
            <a:endParaRPr i="1" sz="2400">
              <a:solidFill>
                <a:srgbClr val="000000"/>
              </a:solidFill>
            </a:endParaRPr>
          </a:p>
          <a:p>
            <a:pPr indent="-381000" lvl="0" marL="457200" rtl="0" algn="l">
              <a:spcBef>
                <a:spcPts val="0"/>
              </a:spcBef>
              <a:spcAft>
                <a:spcPts val="0"/>
              </a:spcAft>
              <a:buClr>
                <a:srgbClr val="000000"/>
              </a:buClr>
              <a:buSzPts val="2400"/>
              <a:buChar char="●"/>
            </a:pPr>
            <a:r>
              <a:rPr i="1" lang="en" sz="2400">
                <a:solidFill>
                  <a:srgbClr val="000000"/>
                </a:solidFill>
              </a:rPr>
              <a:t>Should humans continue to make gasoline-powered vehicles ?</a:t>
            </a:r>
            <a:endParaRPr i="1" sz="2400">
              <a:solidFill>
                <a:srgbClr val="000000"/>
              </a:solidFill>
            </a:endParaRPr>
          </a:p>
          <a:p>
            <a:pPr indent="-381000" lvl="0" marL="457200" rtl="0" algn="l">
              <a:spcBef>
                <a:spcPts val="0"/>
              </a:spcBef>
              <a:spcAft>
                <a:spcPts val="0"/>
              </a:spcAft>
              <a:buClr>
                <a:srgbClr val="000000"/>
              </a:buClr>
              <a:buSzPts val="2400"/>
              <a:buChar char="●"/>
            </a:pPr>
            <a:r>
              <a:rPr i="1" lang="en" sz="2400">
                <a:solidFill>
                  <a:srgbClr val="000000"/>
                </a:solidFill>
              </a:rPr>
              <a:t>Is it right for humans to knowingly cause the extinction of a species ?</a:t>
            </a:r>
            <a:endParaRPr i="1" sz="2400">
              <a:solidFill>
                <a:srgbClr val="000000"/>
              </a:solidFill>
            </a:endParaRPr>
          </a:p>
          <a:p>
            <a:pPr indent="0" lvl="0" marL="0" rtl="0" algn="l">
              <a:spcBef>
                <a:spcPts val="0"/>
              </a:spcBef>
              <a:spcAft>
                <a:spcPts val="0"/>
              </a:spcAft>
              <a:buNone/>
            </a:pPr>
            <a:r>
              <a:rPr lang="en" sz="2400">
                <a:solidFill>
                  <a:srgbClr val="000000"/>
                </a:solidFill>
              </a:rPr>
              <a:t>We should aim to seek answers to the above questions.</a:t>
            </a:r>
            <a:endParaRPr sz="24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18"/>
          <p:cNvSpPr txBox="1"/>
          <p:nvPr>
            <p:ph type="ctrTitle"/>
          </p:nvPr>
        </p:nvSpPr>
        <p:spPr>
          <a:xfrm>
            <a:off x="460950" y="333272"/>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What is Culture ?</a:t>
            </a:r>
            <a:endParaRPr/>
          </a:p>
        </p:txBody>
      </p:sp>
      <p:sp>
        <p:nvSpPr>
          <p:cNvPr id="117" name="Google Shape;117;p18"/>
          <p:cNvSpPr txBox="1"/>
          <p:nvPr>
            <p:ph idx="1" type="subTitle"/>
          </p:nvPr>
        </p:nvSpPr>
        <p:spPr>
          <a:xfrm>
            <a:off x="460950" y="1414728"/>
            <a:ext cx="8222100" cy="32163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sz="2400">
                <a:solidFill>
                  <a:srgbClr val="000000"/>
                </a:solidFill>
              </a:rPr>
              <a:t>Culture is an umbrella term which encompasses social behaviour and norms in human societies, as well as the knowledge, beliefs, arts, laws, customs, capabilities and habits of the individuals in these groups.</a:t>
            </a:r>
            <a:endParaRPr sz="2400">
              <a:solidFill>
                <a:srgbClr val="000000"/>
              </a:solidFill>
            </a:endParaRPr>
          </a:p>
          <a:p>
            <a:pPr indent="0" lvl="0" marL="0" rtl="0" algn="l">
              <a:spcBef>
                <a:spcPts val="0"/>
              </a:spcBef>
              <a:spcAft>
                <a:spcPts val="0"/>
              </a:spcAft>
              <a:buNone/>
            </a:pPr>
            <a:r>
              <a:rPr lang="en" sz="2400">
                <a:solidFill>
                  <a:srgbClr val="000000"/>
                </a:solidFill>
              </a:rPr>
              <a:t>	Humans acquire culture through the learning processes of enculturation and socialization, which is shown by the diversity of cultures across societies.</a:t>
            </a:r>
            <a:endParaRPr sz="24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9"/>
          <p:cNvSpPr txBox="1"/>
          <p:nvPr>
            <p:ph type="ctrTitle"/>
          </p:nvPr>
        </p:nvSpPr>
        <p:spPr>
          <a:xfrm>
            <a:off x="460950" y="456372"/>
            <a:ext cx="8222100" cy="838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Valuing Culture</a:t>
            </a:r>
            <a:endParaRPr/>
          </a:p>
        </p:txBody>
      </p:sp>
      <p:sp>
        <p:nvSpPr>
          <p:cNvPr id="123" name="Google Shape;123;p19"/>
          <p:cNvSpPr txBox="1"/>
          <p:nvPr>
            <p:ph idx="1" type="subTitle"/>
          </p:nvPr>
        </p:nvSpPr>
        <p:spPr>
          <a:xfrm>
            <a:off x="460950" y="1537827"/>
            <a:ext cx="8222100" cy="319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Every culture has a right to exist. Tribal people are frequently most closely linked with Nature and we have no right to foist on them our own modern way of life. The dilemma is how to provide them with modern health care and education that gives them an opportunity to achieve a better economic status without disrupting their culture and way of life. This will happen only if we value their culture and respect their way of life.</a:t>
            </a:r>
            <a:endParaRPr>
              <a:solidFill>
                <a:srgbClr val="000000"/>
              </a:solidFill>
            </a:endParaRPr>
          </a:p>
        </p:txBody>
      </p:sp>
      <p:pic>
        <p:nvPicPr>
          <p:cNvPr id="124" name="Google Shape;124;p19"/>
          <p:cNvPicPr preferRelativeResize="0"/>
          <p:nvPr/>
        </p:nvPicPr>
        <p:blipFill>
          <a:blip r:embed="rId3">
            <a:alphaModFix/>
          </a:blip>
          <a:stretch>
            <a:fillRect/>
          </a:stretch>
        </p:blipFill>
        <p:spPr>
          <a:xfrm>
            <a:off x="3554150" y="3628600"/>
            <a:ext cx="5255750" cy="1355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0"/>
          <p:cNvSpPr txBox="1"/>
          <p:nvPr>
            <p:ph type="title"/>
          </p:nvPr>
        </p:nvSpPr>
        <p:spPr>
          <a:xfrm>
            <a:off x="1314100" y="1972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Social justice ?</a:t>
            </a:r>
            <a:endParaRPr/>
          </a:p>
        </p:txBody>
      </p:sp>
      <p:sp>
        <p:nvSpPr>
          <p:cNvPr id="130" name="Google Shape;130;p20"/>
          <p:cNvSpPr txBox="1"/>
          <p:nvPr>
            <p:ph idx="1" type="body"/>
          </p:nvPr>
        </p:nvSpPr>
        <p:spPr>
          <a:xfrm>
            <a:off x="147375" y="969350"/>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Social Justice is a concept of fair and just relations between the individual and society, as measured by the distribution of wealth, opportunities for personal activity, and social  privileges.</a:t>
            </a:r>
            <a:endParaRPr/>
          </a:p>
          <a:p>
            <a:pPr indent="-342900" lvl="0" marL="457200" rtl="0" algn="l">
              <a:spcBef>
                <a:spcPts val="0"/>
              </a:spcBef>
              <a:spcAft>
                <a:spcPts val="0"/>
              </a:spcAft>
              <a:buSzPts val="1800"/>
              <a:buChar char="❖"/>
            </a:pPr>
            <a:r>
              <a:rPr lang="en"/>
              <a:t>Social justice is connected with issues of equality and equity.</a:t>
            </a:r>
            <a:endParaRPr/>
          </a:p>
          <a:p>
            <a:pPr indent="-342900" lvl="0" marL="457200" rtl="0" algn="l">
              <a:spcBef>
                <a:spcPts val="0"/>
              </a:spcBef>
              <a:spcAft>
                <a:spcPts val="0"/>
              </a:spcAft>
              <a:buSzPts val="1800"/>
              <a:buChar char="❖"/>
            </a:pPr>
            <a:r>
              <a:rPr lang="en"/>
              <a:t>Social justice is based on the premise that all people are entitled to the same basic rights and freedoms as everybody else.</a:t>
            </a:r>
            <a:endParaRPr/>
          </a:p>
          <a:p>
            <a:pPr indent="-342900" lvl="0" marL="457200" rtl="0" algn="l">
              <a:spcBef>
                <a:spcPts val="0"/>
              </a:spcBef>
              <a:spcAft>
                <a:spcPts val="0"/>
              </a:spcAft>
              <a:buSzPts val="1800"/>
              <a:buChar char="❖"/>
            </a:pPr>
            <a:r>
              <a:rPr lang="en"/>
              <a:t>Social justice assigns rights and duties in the institutions of society, which enables people to receive the basic benefits and burdens of cooperation.</a:t>
            </a:r>
            <a:endParaRPr/>
          </a:p>
          <a:p>
            <a:pPr indent="0" lvl="0" marL="457200" rtl="0" algn="l">
              <a:spcBef>
                <a:spcPts val="1600"/>
              </a:spcBef>
              <a:spcAft>
                <a:spcPts val="1600"/>
              </a:spcAft>
              <a:buNone/>
            </a:pPr>
            <a:r>
              <a:t/>
            </a:r>
            <a:endParaRPr sz="1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Social justice is important?</a:t>
            </a:r>
            <a:endParaRPr/>
          </a:p>
        </p:txBody>
      </p:sp>
      <p:sp>
        <p:nvSpPr>
          <p:cNvPr id="136" name="Google Shape;136;p21"/>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50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ensures that everyone gets the essentials for a good life</a:t>
            </a:r>
            <a:endParaRPr sz="2000">
              <a:solidFill>
                <a:srgbClr val="0F496F"/>
              </a:solidFill>
              <a:latin typeface="Arial"/>
              <a:ea typeface="Arial"/>
              <a:cs typeface="Arial"/>
              <a:sym typeface="Arial"/>
            </a:endParaRPr>
          </a:p>
          <a:p>
            <a:pPr indent="-342900" lvl="0" marL="457200" rtl="0" algn="l">
              <a:spcBef>
                <a:spcPts val="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ensures everyone gets adequate healthcare</a:t>
            </a:r>
            <a:endParaRPr sz="2000">
              <a:solidFill>
                <a:srgbClr val="0F496F"/>
              </a:solidFill>
              <a:latin typeface="Arial"/>
              <a:ea typeface="Arial"/>
              <a:cs typeface="Arial"/>
              <a:sym typeface="Arial"/>
            </a:endParaRPr>
          </a:p>
          <a:p>
            <a:pPr indent="-342900" lvl="0" marL="457200" rtl="0" algn="l">
              <a:spcBef>
                <a:spcPts val="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protects people from religion-based discrimination, ageism, sexuality-based discrimination</a:t>
            </a:r>
            <a:endParaRPr sz="2000">
              <a:solidFill>
                <a:srgbClr val="0F496F"/>
              </a:solidFill>
              <a:latin typeface="Arial"/>
              <a:ea typeface="Arial"/>
              <a:cs typeface="Arial"/>
              <a:sym typeface="Arial"/>
            </a:endParaRPr>
          </a:p>
          <a:p>
            <a:pPr indent="-342900" lvl="0" marL="457200" rtl="0" algn="l">
              <a:spcBef>
                <a:spcPts val="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helps promote equality between genders and economic equality</a:t>
            </a:r>
            <a:endParaRPr sz="2000">
              <a:solidFill>
                <a:srgbClr val="0F496F"/>
              </a:solidFill>
              <a:latin typeface="Arial"/>
              <a:ea typeface="Arial"/>
              <a:cs typeface="Arial"/>
              <a:sym typeface="Arial"/>
            </a:endParaRPr>
          </a:p>
          <a:p>
            <a:pPr indent="-342900" lvl="0" marL="457200" rtl="0" algn="l">
              <a:spcBef>
                <a:spcPts val="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helps improve educational opportunities for kids</a:t>
            </a:r>
            <a:endParaRPr sz="2000">
              <a:solidFill>
                <a:srgbClr val="0F496F"/>
              </a:solidFill>
              <a:latin typeface="Arial"/>
              <a:ea typeface="Arial"/>
              <a:cs typeface="Arial"/>
              <a:sym typeface="Arial"/>
            </a:endParaRPr>
          </a:p>
          <a:p>
            <a:pPr indent="-342900" lvl="0" marL="457200" rtl="0" algn="l">
              <a:spcBef>
                <a:spcPts val="0"/>
              </a:spcBef>
              <a:spcAft>
                <a:spcPts val="0"/>
              </a:spcAft>
              <a:buSzPts val="1800"/>
              <a:buFont typeface="Arial"/>
              <a:buChar char="❏"/>
            </a:pPr>
            <a:r>
              <a:rPr lang="en" sz="1600">
                <a:solidFill>
                  <a:srgbClr val="FFFFFF"/>
                </a:solidFill>
                <a:latin typeface="Arial"/>
                <a:ea typeface="Arial"/>
                <a:cs typeface="Arial"/>
                <a:sym typeface="Arial"/>
              </a:rPr>
              <a:t></a:t>
            </a:r>
            <a:r>
              <a:rPr lang="en" sz="2000">
                <a:solidFill>
                  <a:srgbClr val="0F496F"/>
                </a:solidFill>
                <a:latin typeface="Arial"/>
                <a:ea typeface="Arial"/>
                <a:cs typeface="Arial"/>
                <a:sym typeface="Arial"/>
              </a:rPr>
              <a:t>It defends people from racism. </a:t>
            </a:r>
            <a:endParaRPr sz="2000">
              <a:solidFill>
                <a:srgbClr val="0F496F"/>
              </a:solidFill>
              <a:latin typeface="Arial"/>
              <a:ea typeface="Arial"/>
              <a:cs typeface="Arial"/>
              <a:sym typeface="Arial"/>
            </a:endParaRPr>
          </a:p>
          <a:p>
            <a:pPr indent="0" lvl="0" marL="457200" rtl="0" algn="l">
              <a:spcBef>
                <a:spcPts val="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